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582"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6527D0E-5899-449F-9AC0-D53D7E65BEC5}" type="datetimeFigureOut">
              <a:rPr lang="en-GB" smtClean="0"/>
              <a:pPr/>
              <a:t>01/02/2012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FA2AEB-4616-4A52-9257-3AC8A63A12D6}"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6527D0E-5899-449F-9AC0-D53D7E65BEC5}" type="datetimeFigureOut">
              <a:rPr lang="en-GB" smtClean="0"/>
              <a:pPr/>
              <a:t>01/02/2012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FA2AEB-4616-4A52-9257-3AC8A63A12D6}"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6527D0E-5899-449F-9AC0-D53D7E65BEC5}" type="datetimeFigureOut">
              <a:rPr lang="en-GB" smtClean="0"/>
              <a:pPr/>
              <a:t>01/02/2012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FA2AEB-4616-4A52-9257-3AC8A63A12D6}"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6527D0E-5899-449F-9AC0-D53D7E65BEC5}" type="datetimeFigureOut">
              <a:rPr lang="en-GB" smtClean="0"/>
              <a:pPr/>
              <a:t>01/02/2012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FA2AEB-4616-4A52-9257-3AC8A63A12D6}"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527D0E-5899-449F-9AC0-D53D7E65BEC5}" type="datetimeFigureOut">
              <a:rPr lang="en-GB" smtClean="0"/>
              <a:pPr/>
              <a:t>01/02/2012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FA2AEB-4616-4A52-9257-3AC8A63A12D6}"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6527D0E-5899-449F-9AC0-D53D7E65BEC5}" type="datetimeFigureOut">
              <a:rPr lang="en-GB" smtClean="0"/>
              <a:pPr/>
              <a:t>01/02/2012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FA2AEB-4616-4A52-9257-3AC8A63A12D6}"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6527D0E-5899-449F-9AC0-D53D7E65BEC5}" type="datetimeFigureOut">
              <a:rPr lang="en-GB" smtClean="0"/>
              <a:pPr/>
              <a:t>01/02/2012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9FA2AEB-4616-4A52-9257-3AC8A63A12D6}"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6527D0E-5899-449F-9AC0-D53D7E65BEC5}" type="datetimeFigureOut">
              <a:rPr lang="en-GB" smtClean="0"/>
              <a:pPr/>
              <a:t>01/02/2012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9FA2AEB-4616-4A52-9257-3AC8A63A12D6}"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527D0E-5899-449F-9AC0-D53D7E65BEC5}" type="datetimeFigureOut">
              <a:rPr lang="en-GB" smtClean="0"/>
              <a:pPr/>
              <a:t>01/02/2012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9FA2AEB-4616-4A52-9257-3AC8A63A12D6}"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527D0E-5899-449F-9AC0-D53D7E65BEC5}" type="datetimeFigureOut">
              <a:rPr lang="en-GB" smtClean="0"/>
              <a:pPr/>
              <a:t>01/02/2012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FA2AEB-4616-4A52-9257-3AC8A63A12D6}"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527D0E-5899-449F-9AC0-D53D7E65BEC5}" type="datetimeFigureOut">
              <a:rPr lang="en-GB" smtClean="0"/>
              <a:pPr/>
              <a:t>01/02/2012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FA2AEB-4616-4A52-9257-3AC8A63A12D6}"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527D0E-5899-449F-9AC0-D53D7E65BEC5}" type="datetimeFigureOut">
              <a:rPr lang="en-GB" smtClean="0"/>
              <a:pPr/>
              <a:t>01/02/2012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FA2AEB-4616-4A52-9257-3AC8A63A12D6}"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youtube.com/watch?v=S14wY6TG6Cw" TargetMode="External"/><Relationship Id="rId2" Type="http://schemas.openxmlformats.org/officeDocument/2006/relationships/hyperlink" Target="http://www.youtube.com/watch?v=NG3-GlvKPcg"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www.youtube.com/watch?v=CuRQH_hLcTw"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youtube.com/watch?v=36m2jLl0Me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Female Characters in gothic texts</a:t>
            </a:r>
            <a:endParaRPr lang="en-GB" dirty="0"/>
          </a:p>
        </p:txBody>
      </p:sp>
      <p:sp>
        <p:nvSpPr>
          <p:cNvPr id="3" name="Subtitle 2"/>
          <p:cNvSpPr>
            <a:spLocks noGrp="1"/>
          </p:cNvSpPr>
          <p:nvPr>
            <p:ph type="subTitle" idx="1"/>
          </p:nvPr>
        </p:nvSpPr>
        <p:spPr/>
        <p:txBody>
          <a:bodyPr/>
          <a:lstStyle/>
          <a:p>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23528" y="620688"/>
            <a:ext cx="7920880" cy="5262979"/>
          </a:xfrm>
          <a:prstGeom prst="rect">
            <a:avLst/>
          </a:prstGeom>
          <a:noFill/>
        </p:spPr>
        <p:txBody>
          <a:bodyPr wrap="square" rtlCol="0">
            <a:spAutoFit/>
          </a:bodyPr>
          <a:lstStyle/>
          <a:p>
            <a:r>
              <a:rPr lang="en-GB" sz="2800" dirty="0" smtClean="0"/>
              <a:t>It has been argued that the stories play out a battle of the sexes, that they explore the uneasy relationship between pain and love, that the mother-figure is a hugely significant presence – or absence </a:t>
            </a:r>
          </a:p>
          <a:p>
            <a:endParaRPr lang="en-GB" sz="2800" dirty="0"/>
          </a:p>
          <a:p>
            <a:endParaRPr lang="en-GB" sz="2800" dirty="0" smtClean="0"/>
          </a:p>
          <a:p>
            <a:r>
              <a:rPr lang="en-GB" sz="2800" dirty="0" smtClean="0"/>
              <a:t>In Frankenstein the eponymous hero effectively usurps the maternal role of the female in his bringing the creature to life.  The women in the novel seem largely helpless creatures, both in terms of the influence they have on others and in their attempts to protect themselves.</a:t>
            </a:r>
            <a:endParaRPr lang="en-GB"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preferRelativeResize="0">
            <a:picLocks noChangeArrowheads="1"/>
          </p:cNvPicPr>
          <p:nvPr/>
        </p:nvPicPr>
        <p:blipFill>
          <a:blip r:embed="rId2" cstate="print"/>
          <a:srcRect/>
          <a:stretch>
            <a:fillRect/>
          </a:stretch>
        </p:blipFill>
        <p:spPr bwMode="auto">
          <a:xfrm>
            <a:off x="2411760" y="1484784"/>
            <a:ext cx="4714875" cy="38147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The expression of feeling</a:t>
            </a:r>
            <a:endParaRPr lang="en-GB" dirty="0"/>
          </a:p>
        </p:txBody>
      </p:sp>
      <p:sp>
        <p:nvSpPr>
          <p:cNvPr id="4" name="Content Placeholder 3"/>
          <p:cNvSpPr>
            <a:spLocks noGrp="1"/>
          </p:cNvSpPr>
          <p:nvPr>
            <p:ph idx="1"/>
          </p:nvPr>
        </p:nvSpPr>
        <p:spPr/>
        <p:txBody>
          <a:bodyPr>
            <a:normAutofit fontScale="92500" lnSpcReduction="10000"/>
          </a:bodyPr>
          <a:lstStyle/>
          <a:p>
            <a:r>
              <a:rPr lang="en-GB" dirty="0" smtClean="0"/>
              <a:t>It has frequently been suggested that an important role of the females in gothic texts is to express feelings, often as a means of heightening terror.</a:t>
            </a:r>
          </a:p>
          <a:p>
            <a:r>
              <a:rPr lang="en-GB" dirty="0" smtClean="0"/>
              <a:t>Read the extract from Wuthering Heights.  In what ways does Catherine express her feelings in the extract?  What other gothic elements are present?</a:t>
            </a:r>
          </a:p>
          <a:p>
            <a:r>
              <a:rPr lang="en-GB" dirty="0" smtClean="0"/>
              <a:t>Now read the extract from Frankenstein and do the same activity</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Female stereotypes and ambivalence of response</a:t>
            </a:r>
            <a:endParaRPr lang="en-GB" dirty="0"/>
          </a:p>
        </p:txBody>
      </p:sp>
      <p:sp>
        <p:nvSpPr>
          <p:cNvPr id="3" name="Content Placeholder 2"/>
          <p:cNvSpPr>
            <a:spLocks noGrp="1"/>
          </p:cNvSpPr>
          <p:nvPr>
            <p:ph idx="1"/>
          </p:nvPr>
        </p:nvSpPr>
        <p:spPr/>
        <p:txBody>
          <a:bodyPr/>
          <a:lstStyle/>
          <a:p>
            <a:r>
              <a:rPr lang="en-GB" dirty="0" smtClean="0"/>
              <a:t>Not all pursuits are performed by men.  It is hard to view Catherine as a merely passive victim of circumstance. Our response to her predicament is likely to be ambivalent.</a:t>
            </a:r>
          </a:p>
          <a:p>
            <a:endParaRPr lang="en-GB" dirty="0"/>
          </a:p>
          <a:p>
            <a:r>
              <a:rPr lang="en-GB" dirty="0" smtClean="0"/>
              <a:t>The pursued maiden in gothic narratives is balanced by the </a:t>
            </a:r>
            <a:r>
              <a:rPr lang="en-GB" i="1" dirty="0" smtClean="0"/>
              <a:t>femme fatale</a:t>
            </a:r>
            <a:r>
              <a:rPr lang="en-GB" dirty="0" smtClean="0"/>
              <a:t>.</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Female stereotypes and ambivalence of response</a:t>
            </a:r>
            <a:endParaRPr lang="en-GB" dirty="0"/>
          </a:p>
        </p:txBody>
      </p:sp>
      <p:sp>
        <p:nvSpPr>
          <p:cNvPr id="3" name="Content Placeholder 2"/>
          <p:cNvSpPr>
            <a:spLocks noGrp="1"/>
          </p:cNvSpPr>
          <p:nvPr>
            <p:ph idx="1"/>
          </p:nvPr>
        </p:nvSpPr>
        <p:spPr/>
        <p:txBody>
          <a:bodyPr/>
          <a:lstStyle/>
          <a:p>
            <a:r>
              <a:rPr lang="en-GB" dirty="0" smtClean="0"/>
              <a:t>Threatening and dangerous women are a staple part of vampire stories and bring with them unsettling images of sexual aggression and illicit desires.</a:t>
            </a:r>
          </a:p>
          <a:p>
            <a:endParaRPr lang="en-GB" dirty="0"/>
          </a:p>
          <a:p>
            <a:r>
              <a:rPr lang="en-GB" dirty="0" smtClean="0"/>
              <a:t>Gothic authors are often able to use female characters as a means of exploring material otherwise off limits.</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Female stereotypes and ambivalence of response</a:t>
            </a:r>
            <a:endParaRPr lang="en-GB" dirty="0"/>
          </a:p>
        </p:txBody>
      </p:sp>
      <p:sp>
        <p:nvSpPr>
          <p:cNvPr id="3" name="Content Placeholder 2"/>
          <p:cNvSpPr>
            <a:spLocks noGrp="1"/>
          </p:cNvSpPr>
          <p:nvPr>
            <p:ph idx="1"/>
          </p:nvPr>
        </p:nvSpPr>
        <p:spPr/>
        <p:txBody>
          <a:bodyPr/>
          <a:lstStyle/>
          <a:p>
            <a:r>
              <a:rPr lang="en-GB" dirty="0" smtClean="0"/>
              <a:t>It is possible to view the flight of gothic maidens as a fantasy of escape from constraints within a paternalistic world.</a:t>
            </a:r>
          </a:p>
          <a:p>
            <a:endParaRPr lang="en-GB" dirty="0"/>
          </a:p>
          <a:p>
            <a:r>
              <a:rPr lang="en-GB" dirty="0" smtClean="0"/>
              <a:t>Similarly, dangerous female characters of gothic texts might represent emancipated women, no longer prepared to conform and submit to male control.</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Female stereotypes and ambivalence of response</a:t>
            </a:r>
            <a:endParaRPr lang="en-GB" dirty="0"/>
          </a:p>
        </p:txBody>
      </p:sp>
      <p:sp>
        <p:nvSpPr>
          <p:cNvPr id="3" name="Content Placeholder 2"/>
          <p:cNvSpPr>
            <a:spLocks noGrp="1"/>
          </p:cNvSpPr>
          <p:nvPr>
            <p:ph idx="1"/>
          </p:nvPr>
        </p:nvSpPr>
        <p:spPr/>
        <p:txBody>
          <a:bodyPr/>
          <a:lstStyle/>
          <a:p>
            <a:r>
              <a:rPr lang="en-GB" dirty="0" smtClean="0"/>
              <a:t>At times ambivalence, or uncertainty, can be a very significant part of the threat offered by female gothic characters.</a:t>
            </a:r>
          </a:p>
          <a:p>
            <a:endParaRPr lang="en-GB" dirty="0"/>
          </a:p>
          <a:p>
            <a:r>
              <a:rPr lang="en-GB" dirty="0" smtClean="0"/>
              <a:t>Read the passage from Macbeth and consider the significance of the presentation of the female characters.</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Female stereotypes and ambivalence of response</a:t>
            </a:r>
            <a:endParaRPr lang="en-GB" dirty="0"/>
          </a:p>
        </p:txBody>
      </p:sp>
      <p:sp>
        <p:nvSpPr>
          <p:cNvPr id="3" name="Content Placeholder 2"/>
          <p:cNvSpPr>
            <a:spLocks noGrp="1"/>
          </p:cNvSpPr>
          <p:nvPr>
            <p:ph idx="1"/>
          </p:nvPr>
        </p:nvSpPr>
        <p:spPr/>
        <p:txBody>
          <a:bodyPr>
            <a:normAutofit fontScale="92500"/>
          </a:bodyPr>
          <a:lstStyle/>
          <a:p>
            <a:r>
              <a:rPr lang="en-GB" dirty="0" smtClean="0"/>
              <a:t>Read the description of the vampires from Bram Stoker’s novel Dracula (1897) and identify what seem to you to be significant features of their presentation.</a:t>
            </a:r>
          </a:p>
          <a:p>
            <a:r>
              <a:rPr lang="en-GB" dirty="0" smtClean="0"/>
              <a:t>Look carefully at the nouns that dominate the description</a:t>
            </a:r>
          </a:p>
          <a:p>
            <a:r>
              <a:rPr lang="en-GB" dirty="0" smtClean="0"/>
              <a:t>How are the feelings and desires carefully balanced here, and what does this tell us about the effects of the vampires on the narrator?</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mother figure</a:t>
            </a:r>
            <a:endParaRPr lang="en-GB" dirty="0"/>
          </a:p>
        </p:txBody>
      </p:sp>
      <p:sp>
        <p:nvSpPr>
          <p:cNvPr id="3" name="Content Placeholder 2"/>
          <p:cNvSpPr>
            <a:spLocks noGrp="1"/>
          </p:cNvSpPr>
          <p:nvPr>
            <p:ph idx="1"/>
          </p:nvPr>
        </p:nvSpPr>
        <p:spPr/>
        <p:txBody>
          <a:bodyPr>
            <a:normAutofit/>
          </a:bodyPr>
          <a:lstStyle/>
          <a:p>
            <a:r>
              <a:rPr lang="en-GB" dirty="0" smtClean="0"/>
              <a:t>The dominating father is a key presence in Gothic, the monstrous mother also plays a part in some gothic narratives</a:t>
            </a:r>
            <a:endParaRPr lang="en-GB" dirty="0"/>
          </a:p>
          <a:p>
            <a:r>
              <a:rPr lang="en-GB" dirty="0" smtClean="0">
                <a:hlinkClick r:id="rId2"/>
              </a:rPr>
              <a:t>www.youtube.com/watch?v=NG3-GlvKPcg</a:t>
            </a:r>
            <a:endParaRPr lang="en-GB" dirty="0" smtClean="0"/>
          </a:p>
          <a:p>
            <a:r>
              <a:rPr lang="en-GB" dirty="0" smtClean="0"/>
              <a:t>They are often presented  in such a way as to challenge the stereotypical image of a mother as a comforting, protective figure.</a:t>
            </a:r>
          </a:p>
          <a:p>
            <a:r>
              <a:rPr lang="en-GB" dirty="0" smtClean="0">
                <a:hlinkClick r:id="rId3"/>
              </a:rPr>
              <a:t>www.youtube.com/watch?v=S14wY6TG6Cw</a:t>
            </a: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t>Explore the role and presentation of Lady Macbeth</a:t>
            </a:r>
            <a:endParaRPr lang="en-GB" dirty="0"/>
          </a:p>
        </p:txBody>
      </p:sp>
      <p:sp>
        <p:nvSpPr>
          <p:cNvPr id="5" name="Subtitle 4"/>
          <p:cNvSpPr>
            <a:spLocks noGrp="1"/>
          </p:cNvSpPr>
          <p:nvPr>
            <p:ph type="subTitle" idx="1"/>
          </p:nvPr>
        </p:nvSpPr>
        <p:spPr/>
        <p:txBody>
          <a:bodyPr/>
          <a:lstStyle/>
          <a:p>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Learning Objectives</a:t>
            </a:r>
            <a:endParaRPr lang="en-GB" dirty="0"/>
          </a:p>
        </p:txBody>
      </p:sp>
      <p:sp>
        <p:nvSpPr>
          <p:cNvPr id="3" name="Content Placeholder 2"/>
          <p:cNvSpPr>
            <a:spLocks noGrp="1"/>
          </p:cNvSpPr>
          <p:nvPr>
            <p:ph idx="1"/>
          </p:nvPr>
        </p:nvSpPr>
        <p:spPr/>
        <p:txBody>
          <a:bodyPr/>
          <a:lstStyle/>
          <a:p>
            <a:r>
              <a:rPr lang="en-GB" dirty="0" smtClean="0"/>
              <a:t>To explore the place of women in gothic fiction</a:t>
            </a:r>
          </a:p>
          <a:p>
            <a:endParaRPr lang="en-GB" dirty="0"/>
          </a:p>
          <a:p>
            <a:r>
              <a:rPr lang="en-GB" dirty="0" smtClean="0"/>
              <a:t>To look at the characteristic features of different female characters</a:t>
            </a:r>
          </a:p>
          <a:p>
            <a:endParaRPr lang="en-GB" dirty="0"/>
          </a:p>
          <a:p>
            <a:r>
              <a:rPr lang="en-GB" dirty="0" smtClean="0"/>
              <a:t>To consider some of the ways these characters are presented </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Success Criteria</a:t>
            </a:r>
            <a:endParaRPr lang="en-GB" dirty="0"/>
          </a:p>
        </p:txBody>
      </p:sp>
      <p:sp>
        <p:nvSpPr>
          <p:cNvPr id="3" name="Content Placeholder 2"/>
          <p:cNvSpPr>
            <a:spLocks noGrp="1"/>
          </p:cNvSpPr>
          <p:nvPr>
            <p:ph idx="1"/>
          </p:nvPr>
        </p:nvSpPr>
        <p:spPr/>
        <p:txBody>
          <a:bodyPr/>
          <a:lstStyle/>
          <a:p>
            <a:r>
              <a:rPr lang="en-GB" dirty="0" smtClean="0"/>
              <a:t>By the end of the lesson you will all be able to comment on the role Lady Macbeth as a female gothic character</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Two types of female character</a:t>
            </a:r>
            <a:endParaRPr lang="en-GB" dirty="0"/>
          </a:p>
        </p:txBody>
      </p:sp>
      <p:sp>
        <p:nvSpPr>
          <p:cNvPr id="5" name="Content Placeholder 4"/>
          <p:cNvSpPr>
            <a:spLocks noGrp="1"/>
          </p:cNvSpPr>
          <p:nvPr>
            <p:ph sz="half" idx="1"/>
          </p:nvPr>
        </p:nvSpPr>
        <p:spPr>
          <a:xfrm>
            <a:off x="457200" y="1600201"/>
            <a:ext cx="4038600" cy="1036712"/>
          </a:xfrm>
        </p:spPr>
        <p:txBody>
          <a:bodyPr/>
          <a:lstStyle/>
          <a:p>
            <a:r>
              <a:rPr lang="en-GB" dirty="0" smtClean="0"/>
              <a:t>The trembling and innocent victim</a:t>
            </a:r>
          </a:p>
          <a:p>
            <a:endParaRPr lang="en-GB" dirty="0"/>
          </a:p>
          <a:p>
            <a:endParaRPr lang="en-GB" dirty="0"/>
          </a:p>
        </p:txBody>
      </p:sp>
      <p:sp>
        <p:nvSpPr>
          <p:cNvPr id="6" name="Content Placeholder 5"/>
          <p:cNvSpPr>
            <a:spLocks noGrp="1"/>
          </p:cNvSpPr>
          <p:nvPr>
            <p:ph sz="half" idx="2"/>
          </p:nvPr>
        </p:nvSpPr>
        <p:spPr>
          <a:xfrm>
            <a:off x="4648200" y="1600201"/>
            <a:ext cx="4038600" cy="964704"/>
          </a:xfrm>
        </p:spPr>
        <p:txBody>
          <a:bodyPr/>
          <a:lstStyle/>
          <a:p>
            <a:r>
              <a:rPr lang="en-GB" dirty="0" smtClean="0"/>
              <a:t>The shameless and dangerous predator</a:t>
            </a:r>
            <a:endParaRPr lang="en-GB" dirty="0"/>
          </a:p>
        </p:txBody>
      </p:sp>
      <p:pic>
        <p:nvPicPr>
          <p:cNvPr id="1027" name="Picture 3"/>
          <p:cNvPicPr>
            <a:picLocks noChangeAspect="1" noChangeArrowheads="1"/>
          </p:cNvPicPr>
          <p:nvPr/>
        </p:nvPicPr>
        <p:blipFill>
          <a:blip r:embed="rId2" cstate="print"/>
          <a:srcRect/>
          <a:stretch>
            <a:fillRect/>
          </a:stretch>
        </p:blipFill>
        <p:spPr bwMode="auto">
          <a:xfrm>
            <a:off x="1043608" y="3140968"/>
            <a:ext cx="1944216" cy="2088232"/>
          </a:xfrm>
          <a:prstGeom prst="rect">
            <a:avLst/>
          </a:prstGeom>
          <a:noFill/>
          <a:ln w="9525">
            <a:noFill/>
            <a:miter lim="800000"/>
            <a:headEnd/>
            <a:tailEnd/>
          </a:ln>
        </p:spPr>
      </p:pic>
      <p:pic>
        <p:nvPicPr>
          <p:cNvPr id="1028" name="Picture 4"/>
          <p:cNvPicPr>
            <a:picLocks noChangeAspect="1" noChangeArrowheads="1"/>
          </p:cNvPicPr>
          <p:nvPr/>
        </p:nvPicPr>
        <p:blipFill>
          <a:blip r:embed="rId3" cstate="print"/>
          <a:srcRect/>
          <a:stretch>
            <a:fillRect/>
          </a:stretch>
        </p:blipFill>
        <p:spPr bwMode="auto">
          <a:xfrm>
            <a:off x="5436096" y="3140968"/>
            <a:ext cx="2152650" cy="216024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7"/>
                                        </p:tgtEl>
                                        <p:attrNameLst>
                                          <p:attrName>style.visibility</p:attrName>
                                        </p:attrNameLst>
                                      </p:cBhvr>
                                      <p:to>
                                        <p:strVal val="visible"/>
                                      </p:to>
                                    </p:set>
                                    <p:anim calcmode="lin" valueType="num">
                                      <p:cBhvr additive="base">
                                        <p:cTn id="13" dur="500" fill="hold"/>
                                        <p:tgtEl>
                                          <p:spTgt spid="1027"/>
                                        </p:tgtEl>
                                        <p:attrNameLst>
                                          <p:attrName>ppt_x</p:attrName>
                                        </p:attrNameLst>
                                      </p:cBhvr>
                                      <p:tavLst>
                                        <p:tav tm="0">
                                          <p:val>
                                            <p:strVal val="#ppt_x"/>
                                          </p:val>
                                        </p:tav>
                                        <p:tav tm="100000">
                                          <p:val>
                                            <p:strVal val="#ppt_x"/>
                                          </p:val>
                                        </p:tav>
                                      </p:tavLst>
                                    </p:anim>
                                    <p:anim calcmode="lin" valueType="num">
                                      <p:cBhvr additive="base">
                                        <p:cTn id="14" dur="500" fill="hold"/>
                                        <p:tgtEl>
                                          <p:spTgt spid="102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 calcmode="lin" valueType="num">
                                      <p:cBhvr additive="base">
                                        <p:cTn id="1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28"/>
                                        </p:tgtEl>
                                        <p:attrNameLst>
                                          <p:attrName>style.visibility</p:attrName>
                                        </p:attrNameLst>
                                      </p:cBhvr>
                                      <p:to>
                                        <p:strVal val="visible"/>
                                      </p:to>
                                    </p:set>
                                    <p:anim calcmode="lin" valueType="num">
                                      <p:cBhvr additive="base">
                                        <p:cTn id="25" dur="500" fill="hold"/>
                                        <p:tgtEl>
                                          <p:spTgt spid="1028"/>
                                        </p:tgtEl>
                                        <p:attrNameLst>
                                          <p:attrName>ppt_x</p:attrName>
                                        </p:attrNameLst>
                                      </p:cBhvr>
                                      <p:tavLst>
                                        <p:tav tm="0">
                                          <p:val>
                                            <p:strVal val="#ppt_x"/>
                                          </p:val>
                                        </p:tav>
                                        <p:tav tm="100000">
                                          <p:val>
                                            <p:strVal val="#ppt_x"/>
                                          </p:val>
                                        </p:tav>
                                      </p:tavLst>
                                    </p:anim>
                                    <p:anim calcmode="lin" valueType="num">
                                      <p:cBhvr additive="base">
                                        <p:cTn id="26" dur="500" fill="hold"/>
                                        <p:tgtEl>
                                          <p:spTgt spid="10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dirty="0" smtClean="0"/>
              <a:t>The trembling victim</a:t>
            </a:r>
            <a:endParaRPr lang="en-GB" dirty="0"/>
          </a:p>
        </p:txBody>
      </p:sp>
      <p:sp>
        <p:nvSpPr>
          <p:cNvPr id="7" name="Content Placeholder 6"/>
          <p:cNvSpPr>
            <a:spLocks noGrp="1"/>
          </p:cNvSpPr>
          <p:nvPr>
            <p:ph idx="1"/>
          </p:nvPr>
        </p:nvSpPr>
        <p:spPr/>
        <p:txBody>
          <a:bodyPr>
            <a:normAutofit fontScale="92500" lnSpcReduction="10000"/>
          </a:bodyPr>
          <a:lstStyle/>
          <a:p>
            <a:r>
              <a:rPr lang="en-GB" dirty="0" smtClean="0">
                <a:hlinkClick r:id="rId2"/>
              </a:rPr>
              <a:t>www.youtube.com/watch?v=CuRQH_hLcTw</a:t>
            </a:r>
            <a:endParaRPr lang="en-GB" dirty="0" smtClean="0"/>
          </a:p>
          <a:p>
            <a:endParaRPr lang="en-GB" dirty="0"/>
          </a:p>
          <a:p>
            <a:r>
              <a:rPr lang="en-GB" dirty="0" smtClean="0"/>
              <a:t>Characteristically frail, blonde-haired</a:t>
            </a:r>
          </a:p>
          <a:p>
            <a:endParaRPr lang="en-GB" dirty="0"/>
          </a:p>
          <a:p>
            <a:r>
              <a:rPr lang="en-GB" dirty="0" smtClean="0"/>
              <a:t>A representative of “respectable” society, largely silent, passive and wide-eyed</a:t>
            </a:r>
          </a:p>
          <a:p>
            <a:endParaRPr lang="en-GB" dirty="0"/>
          </a:p>
          <a:p>
            <a:r>
              <a:rPr lang="en-GB" dirty="0" smtClean="0"/>
              <a:t>Gothic-horror has a tendency to position the woman as victim </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dirty="0" smtClean="0"/>
              <a:t>The trembling victim</a:t>
            </a:r>
            <a:endParaRPr lang="en-GB" dirty="0"/>
          </a:p>
        </p:txBody>
      </p:sp>
      <p:sp>
        <p:nvSpPr>
          <p:cNvPr id="7" name="Content Placeholder 6"/>
          <p:cNvSpPr>
            <a:spLocks noGrp="1"/>
          </p:cNvSpPr>
          <p:nvPr>
            <p:ph idx="1"/>
          </p:nvPr>
        </p:nvSpPr>
        <p:spPr/>
        <p:txBody>
          <a:bodyPr/>
          <a:lstStyle/>
          <a:p>
            <a:r>
              <a:rPr lang="en-GB" dirty="0" smtClean="0"/>
              <a:t>Feminist studies have suggested the woman’s occasional sympathy for the monster may represent  the exclusion of both from the power structures of conventional society</a:t>
            </a:r>
          </a:p>
          <a:p>
            <a:endParaRPr lang="en-GB" dirty="0"/>
          </a:p>
          <a:p>
            <a:r>
              <a:rPr lang="en-GB" dirty="0" smtClean="0"/>
              <a:t>With any gothic text you read: To what extent are women suppressed or marginalised within the story?</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 calcmode="lin" valueType="num">
                                      <p:cBhvr additive="base">
                                        <p:cTn id="7"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dirty="0" smtClean="0"/>
              <a:t>The trembling victim</a:t>
            </a:r>
            <a:endParaRPr lang="en-GB" dirty="0"/>
          </a:p>
        </p:txBody>
      </p:sp>
      <p:sp>
        <p:nvSpPr>
          <p:cNvPr id="7" name="Content Placeholder 6"/>
          <p:cNvSpPr>
            <a:spLocks noGrp="1"/>
          </p:cNvSpPr>
          <p:nvPr>
            <p:ph idx="1"/>
          </p:nvPr>
        </p:nvSpPr>
        <p:spPr/>
        <p:txBody>
          <a:bodyPr/>
          <a:lstStyle/>
          <a:p>
            <a:r>
              <a:rPr lang="en-GB" dirty="0" smtClean="0"/>
              <a:t>The trembling victim model often appears in the role of the pursued maiden, fleeing a rapacious and predatory male.</a:t>
            </a:r>
          </a:p>
          <a:p>
            <a:endParaRPr lang="en-GB" dirty="0"/>
          </a:p>
          <a:p>
            <a:r>
              <a:rPr lang="en-GB" dirty="0" smtClean="0"/>
              <a:t>She may also play the traditional role of the trapped princess, awaiting the saviour prince.</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 calcmode="lin" valueType="num">
                                      <p:cBhvr additive="base">
                                        <p:cTn id="7"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predator</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hlinkClick r:id="rId2"/>
              </a:rPr>
              <a:t>http://www.youtube.com/watch?v=36m2jLl0Me4</a:t>
            </a:r>
            <a:endParaRPr lang="en-GB" dirty="0"/>
          </a:p>
          <a:p>
            <a:r>
              <a:rPr lang="en-GB" dirty="0" smtClean="0"/>
              <a:t>Parodied as dark-haired, red-lipped, tight dresses and startling cleavage</a:t>
            </a:r>
          </a:p>
          <a:p>
            <a:endParaRPr lang="en-GB" dirty="0"/>
          </a:p>
          <a:p>
            <a:r>
              <a:rPr lang="en-GB" dirty="0" smtClean="0"/>
              <a:t>Presented more seriously as a dangerous, rapacious creature, offering a real sexual threat.</a:t>
            </a:r>
          </a:p>
          <a:p>
            <a:endParaRPr lang="en-GB" dirty="0"/>
          </a:p>
          <a:p>
            <a:r>
              <a:rPr lang="en-GB" dirty="0" smtClean="0"/>
              <a:t>Such women are often punished for their transgressions.</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 calcmode="lin" valueType="num">
                                      <p:cBhvr additive="base">
                                        <p:cTn id="1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importance of the female character</a:t>
            </a:r>
            <a:endParaRPr lang="en-GB" dirty="0"/>
          </a:p>
        </p:txBody>
      </p:sp>
      <p:sp>
        <p:nvSpPr>
          <p:cNvPr id="4" name="TextBox 3"/>
          <p:cNvSpPr txBox="1"/>
          <p:nvPr/>
        </p:nvSpPr>
        <p:spPr>
          <a:xfrm>
            <a:off x="323528" y="2276872"/>
            <a:ext cx="8352928" cy="1569660"/>
          </a:xfrm>
          <a:prstGeom prst="rect">
            <a:avLst/>
          </a:prstGeom>
          <a:noFill/>
        </p:spPr>
        <p:txBody>
          <a:bodyPr wrap="square" rtlCol="0">
            <a:spAutoFit/>
          </a:bodyPr>
          <a:lstStyle/>
          <a:p>
            <a:r>
              <a:rPr lang="en-GB" sz="2400" dirty="0" smtClean="0"/>
              <a:t>Mario </a:t>
            </a:r>
            <a:r>
              <a:rPr lang="en-GB" sz="2400" dirty="0" err="1" smtClean="0"/>
              <a:t>Pratz</a:t>
            </a:r>
            <a:r>
              <a:rPr lang="en-GB" sz="2400" dirty="0" smtClean="0"/>
              <a:t> argued that the rise of the Gothic in the 18</a:t>
            </a:r>
            <a:r>
              <a:rPr lang="en-GB" sz="2400" baseline="30000" dirty="0" smtClean="0"/>
              <a:t>th</a:t>
            </a:r>
            <a:r>
              <a:rPr lang="en-GB" sz="2400" dirty="0" smtClean="0"/>
              <a:t> century was precisely due to that period’s “feminine character”</a:t>
            </a:r>
          </a:p>
          <a:p>
            <a:endParaRPr lang="en-GB" sz="2400" dirty="0"/>
          </a:p>
          <a:p>
            <a:r>
              <a:rPr lang="en-GB" sz="2400" i="1" dirty="0" smtClean="0"/>
              <a:t>Three Gothic Novels </a:t>
            </a:r>
            <a:r>
              <a:rPr lang="en-GB" sz="2400" dirty="0" smtClean="0"/>
              <a:t>(1968) </a:t>
            </a:r>
            <a:endParaRPr lang="en-GB"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TotalTime>
  <Words>751</Words>
  <Application>Microsoft Office PowerPoint</Application>
  <PresentationFormat>On-screen Show (4:3)</PresentationFormat>
  <Paragraphs>73</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Female Characters in gothic texts</vt:lpstr>
      <vt:lpstr>Learning Objectives</vt:lpstr>
      <vt:lpstr>Success Criteria</vt:lpstr>
      <vt:lpstr>Two types of female character</vt:lpstr>
      <vt:lpstr>The trembling victim</vt:lpstr>
      <vt:lpstr>The trembling victim</vt:lpstr>
      <vt:lpstr>The trembling victim</vt:lpstr>
      <vt:lpstr>The predator</vt:lpstr>
      <vt:lpstr>The importance of the female character</vt:lpstr>
      <vt:lpstr>Slide 10</vt:lpstr>
      <vt:lpstr>Slide 11</vt:lpstr>
      <vt:lpstr>The expression of feeling</vt:lpstr>
      <vt:lpstr>Female stereotypes and ambivalence of response</vt:lpstr>
      <vt:lpstr>Female stereotypes and ambivalence of response</vt:lpstr>
      <vt:lpstr>Female stereotypes and ambivalence of response</vt:lpstr>
      <vt:lpstr>Female stereotypes and ambivalence of response</vt:lpstr>
      <vt:lpstr>Female stereotypes and ambivalence of response</vt:lpstr>
      <vt:lpstr>The mother figure</vt:lpstr>
      <vt:lpstr>Explore the role and presentation of Lady Macbeth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Female Characters in gothic texts</dc:title>
  <dc:creator>Owen</dc:creator>
  <cp:lastModifiedBy>diane bohs</cp:lastModifiedBy>
  <cp:revision>21</cp:revision>
  <dcterms:created xsi:type="dcterms:W3CDTF">2010-10-28T09:00:52Z</dcterms:created>
  <dcterms:modified xsi:type="dcterms:W3CDTF">2012-02-01T16:17:05Z</dcterms:modified>
</cp:coreProperties>
</file>